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EB Garamond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6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78E977C-963B-EF5F-D576-93D5EAC5E0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AF5378B-27F0-EDEF-BC38-2DEB76786E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30D47-26FC-4637-975D-0DF7C3CA80E8}" type="datetimeFigureOut">
              <a:rPr lang="pt-BR" smtClean="0"/>
              <a:t>13/12/2022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BB0408-6FFA-E331-3C83-53D3006236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9A4C56A-E5B3-BE90-8B59-A6A60269CC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E28E3-CE1F-45CA-A700-3D5677181B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052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ad9344fa0b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ad9344fa0b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ad9344fa0b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ad9344fa0b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ad9344fa0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ad9344fa0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ad9344fa0b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ad9344fa0b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d9344fa0b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d9344fa0b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d9344fa0b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d9344fa0b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d9344fa0b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d9344fa0b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d9344fa0b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d9344fa0b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ad9344fa0b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ad9344fa0b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d9344fa0b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d9344fa0b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f23e8a7a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f23e8a7a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f23e8a7a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f23e8a7a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ad9344fa0b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ad9344fa0b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f23e8a7a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f23e8a7a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d9344fa0b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d9344fa0b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f23e8a7a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f23e8a7a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f23e8a7a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f23e8a7a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d9344fa0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d9344fa0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d9344fa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d9344fa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f23e8a7a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af23e8a7a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ad9344fa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ad9344fa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d9344fa0b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d9344fa0b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d9344fa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d9344fa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ad9344fa0b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ad9344fa0b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d9344fa0b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ad9344fa0b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ad9344fa0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ad9344fa0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ad9344fa0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ad9344fa0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B Garamond"/>
              <a:buNone/>
              <a:defRPr sz="2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B Garamond"/>
              <a:buChar char="●"/>
              <a:defRPr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○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■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○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■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○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■"/>
              <a:defRPr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tx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Times New Roman"/>
                <a:ea typeface="Times New Roman"/>
                <a:cs typeface="Times New Roman"/>
                <a:sym typeface="Times New Roman"/>
              </a:rPr>
              <a:t>Projeto Final - EDBII &amp; LPII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Gregorio</a:t>
            </a:r>
            <a:r>
              <a:rPr lang="pt-BR" dirty="0"/>
              <a:t> Pinheiro Cunha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Rafael Gomes Dantas Gurgel Siqueira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 - Solução Simples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 solução se baseia na estratégia de testar todas as possíveis árvores e consiste no seguinte funcionamento:</a:t>
            </a:r>
            <a:endParaRPr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Realiza a leitura do arquivo de entrada, armazenando o número de casas, o máximo de conexões permitidas por casa e as arestas representando o custo de conexão de duas casas.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Calcula o número de possibilidades de arestas conectadas.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São testadas todas as possibilidades, analisando exclusivamente as que atenderem ao critério de ter apenas </a:t>
            </a:r>
            <a:r>
              <a:rPr lang="pt-BR" i="1" dirty="0"/>
              <a:t>n-1</a:t>
            </a:r>
            <a:r>
              <a:rPr lang="pt-BR" dirty="0"/>
              <a:t> arestas, e adiciona essas arestas caso não formem ciclo e não ultrapassem o limite de conexões permitido.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Armazena o custo e o índice da árvore caso esse custo seja menor do que menor custo já encontrado.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Após testar todas as possibilidades, salva, em arquivo de texto, a árvore de menor custo obtida.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Solução Simples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b="1" dirty="0"/>
              <a:t>Solução Aprimorada</a:t>
            </a:r>
            <a:endParaRPr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 - Solução Aprimorada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2ª solução se baseia na estratégia de testar todas as possíveis árvores em ordem de custo crescente de acordo com o artigo de [</a:t>
            </a:r>
            <a:r>
              <a:rPr lang="pt-BR" dirty="0" err="1"/>
              <a:t>Sörensen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Janssens</a:t>
            </a:r>
            <a:r>
              <a:rPr lang="pt-BR" dirty="0"/>
              <a:t> 2005] e consiste na seguinte lógica:</a:t>
            </a:r>
            <a:endParaRPr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Realiza a leitura do arquivo de entrada, armazenando o número de casas, o máximo de conexões permitidas por casa e as arestas representando o custo de conexão de duas casas.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 - Solução Aprimorada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2ª solução se baseia na estratégia de testar todas as possíveis árvores em ordem de custo crescente de acordo com o artigo de [</a:t>
            </a:r>
            <a:r>
              <a:rPr lang="pt-BR" dirty="0" err="1"/>
              <a:t>Sörensen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Janssens</a:t>
            </a:r>
            <a:r>
              <a:rPr lang="pt-BR" dirty="0"/>
              <a:t> 2005] e consiste na seguinte lógica:</a:t>
            </a:r>
            <a:endParaRPr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Realiza a leitura do arquivo de entrada, armazenando o número de casas, o máximo de conexões permitidas por casa e as arestas representando o custo de conexão de duas casas.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Roda o algoritmo </a:t>
            </a:r>
            <a:r>
              <a:rPr lang="pt-BR" dirty="0" err="1"/>
              <a:t>Kruskal</a:t>
            </a:r>
            <a:r>
              <a:rPr lang="pt-BR" dirty="0"/>
              <a:t> para obter a árvore geradora </a:t>
            </a:r>
            <a:r>
              <a:rPr lang="pt-BR" dirty="0" err="1"/>
              <a:t>mı́nima</a:t>
            </a:r>
            <a:r>
              <a:rPr lang="pt-BR" dirty="0"/>
              <a:t> (MST) e, caso atenda ao limite máximo de conexões por nó, armazena essa árvore em um arquivo de texto encerrando o processamento. Caso contrário, segue para o próximo passo.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 - Solução Aprimorada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2ª solução se baseia na estratégia de testar todas as possíveis árvores em ordem de custo crescente de acordo com o artigo de [</a:t>
            </a:r>
            <a:r>
              <a:rPr lang="pt-BR" dirty="0" err="1"/>
              <a:t>Sörensen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Janssens</a:t>
            </a:r>
            <a:r>
              <a:rPr lang="pt-BR" dirty="0"/>
              <a:t> 2005] e consiste na seguinte lógica:</a:t>
            </a:r>
            <a:endParaRPr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Realiza a leitura do arquivo de entrada, armazenando o número de casas, o máximo de conexões permitidas por casa e as arestas representando o custo de conexão de duas casas.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Roda o algoritmo </a:t>
            </a:r>
            <a:r>
              <a:rPr lang="pt-BR" dirty="0" err="1"/>
              <a:t>Kruskal</a:t>
            </a:r>
            <a:r>
              <a:rPr lang="pt-BR" dirty="0"/>
              <a:t> para obter a árvore geradora </a:t>
            </a:r>
            <a:r>
              <a:rPr lang="pt-BR" dirty="0" err="1"/>
              <a:t>mı́nima</a:t>
            </a:r>
            <a:r>
              <a:rPr lang="pt-BR" dirty="0"/>
              <a:t> (MST) e, caso atenda ao limite máximo de conexões por nó, armazena essa árvore em um arquivo de texto encerrando o processamento. Caso contrário, segue para o próximo passo.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Este último passo utiliza a estratégia do artigo, com o uso de partições, para calcular as </a:t>
            </a:r>
            <a:r>
              <a:rPr lang="pt-BR" dirty="0" err="1"/>
              <a:t>MST’s</a:t>
            </a:r>
            <a:r>
              <a:rPr lang="pt-BR" dirty="0"/>
              <a:t> em ordem de custo crescente e interrompe o processamento quando acha uma MST que atende ao critério do número máximo de conexões por nó, salvando essa árvore em um arquivo de texto.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Dados Utilizadas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Estruturas de dados simples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Estruturas de dados avançadas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Dados Utilizadas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b="1" dirty="0"/>
              <a:t>Estruturas de dados simples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Estruturas de dados avançadas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Dados Utilizadas - Simples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b="1" dirty="0"/>
              <a:t>Lista.</a:t>
            </a:r>
            <a:r>
              <a:rPr lang="pt-BR" dirty="0"/>
              <a:t> Representada pela interface </a:t>
            </a:r>
            <a:r>
              <a:rPr lang="pt-BR" dirty="0" err="1"/>
              <a:t>List</a:t>
            </a:r>
            <a:r>
              <a:rPr lang="pt-BR" dirty="0"/>
              <a:t> e com a implementação de </a:t>
            </a:r>
            <a:r>
              <a:rPr lang="pt-BR" dirty="0" err="1"/>
              <a:t>ArrayList</a:t>
            </a:r>
            <a:r>
              <a:rPr lang="pt-BR" dirty="0"/>
              <a:t>. Esta estrutura, com essa implementação, foi escolhida, pois permite inserção de elementos mantendo ordem </a:t>
            </a:r>
            <a:r>
              <a:rPr lang="pt-BR" dirty="0" err="1"/>
              <a:t>especı́fica</a:t>
            </a:r>
            <a:r>
              <a:rPr lang="pt-BR" dirty="0"/>
              <a:t> entre os elementos, também permite a ordenação dos elementos e o </a:t>
            </a:r>
            <a:r>
              <a:rPr lang="pt-BR" dirty="0" err="1"/>
              <a:t>percorrimento</a:t>
            </a:r>
            <a:r>
              <a:rPr lang="pt-BR" dirty="0"/>
              <a:t> da lista, busca por elemento </a:t>
            </a:r>
            <a:r>
              <a:rPr lang="pt-BR" dirty="0" err="1"/>
              <a:t>especı́fico</a:t>
            </a:r>
            <a:r>
              <a:rPr lang="pt-BR" dirty="0"/>
              <a:t> e retorno de elementos em </a:t>
            </a:r>
            <a:r>
              <a:rPr lang="pt-BR" dirty="0" err="1"/>
              <a:t>ı́ndices</a:t>
            </a:r>
            <a:r>
              <a:rPr lang="pt-BR" dirty="0"/>
              <a:t> determinados.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b="1" dirty="0"/>
              <a:t>Conjunto.</a:t>
            </a:r>
            <a:r>
              <a:rPr lang="pt-BR" dirty="0"/>
              <a:t> Representado pela interface Set e com a implementação de </a:t>
            </a:r>
            <a:r>
              <a:rPr lang="pt-BR" dirty="0" err="1"/>
              <a:t>HashSet</a:t>
            </a:r>
            <a:r>
              <a:rPr lang="pt-BR" dirty="0"/>
              <a:t>. Esta estrutura, com essa implementação, foi escolhida por realizar as operações de inserção, remoção e retorno em tempo constante (O(1)) e por utilizar pouca memória.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Estruturas de Dados Utilizadas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Estruturas de dados simples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b="1" dirty="0"/>
              <a:t>Estruturas de dados avançadas</a:t>
            </a:r>
            <a:endParaRPr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Estruturas de Dados Utilizadas - Avançadas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b="1" dirty="0"/>
              <a:t>Conjuntos Disjuntos.</a:t>
            </a:r>
            <a:r>
              <a:rPr lang="pt-BR" dirty="0"/>
              <a:t> Esta estrutura de dados avançada foi desenvolvida para este projeto para realizar as operações de um Conjunto Disjunto: </a:t>
            </a:r>
            <a:r>
              <a:rPr lang="pt-BR" dirty="0" err="1"/>
              <a:t>MakeSet</a:t>
            </a:r>
            <a:r>
              <a:rPr lang="pt-BR" dirty="0"/>
              <a:t>, Union e </a:t>
            </a:r>
            <a:r>
              <a:rPr lang="pt-BR" dirty="0" err="1"/>
              <a:t>FindSet</a:t>
            </a:r>
            <a:r>
              <a:rPr lang="pt-BR" dirty="0"/>
              <a:t>. Com estas operações é possível conectar </a:t>
            </a:r>
            <a:r>
              <a:rPr lang="pt-BR" i="1" dirty="0"/>
              <a:t>n</a:t>
            </a:r>
            <a:r>
              <a:rPr lang="pt-BR" dirty="0"/>
              <a:t> − 1 nós, cada qual representando uma casa, sem formar ciclos, obtendo, assim, árvores.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problema proposto consiste em um conjunto de </a:t>
            </a:r>
            <a:r>
              <a:rPr lang="pt-BR" i="1" dirty="0"/>
              <a:t>n</a:t>
            </a:r>
            <a:r>
              <a:rPr lang="pt-BR" dirty="0"/>
              <a:t> casas, onde se quer fazer conexões entre elas, cada qual com o seu próprio custo (distância). 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dirty="0"/>
              <a:t>A solução visa encontrar um conjunto de conexões que possuam o menor custo </a:t>
            </a:r>
            <a:r>
              <a:rPr lang="pt-BR" dirty="0" err="1"/>
              <a:t>possı́vel</a:t>
            </a:r>
            <a:r>
              <a:rPr lang="pt-BR" dirty="0"/>
              <a:t> e que conectem todas as casas, considerando cada casa limitada a ter no máximo </a:t>
            </a:r>
            <a:r>
              <a:rPr lang="pt-BR" i="1" dirty="0"/>
              <a:t>d</a:t>
            </a:r>
            <a:r>
              <a:rPr lang="pt-BR" dirty="0"/>
              <a:t> conexões.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Padrão de projeto MVC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938" y="1152463"/>
            <a:ext cx="25241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Classes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250" y="1017725"/>
            <a:ext cx="6842680" cy="41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de Exceções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875" y="1017725"/>
            <a:ext cx="3996244" cy="39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Classe abstrata e Herança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3829050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725" y="876250"/>
            <a:ext cx="47434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Interface e Polimorfismo Dinâmico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41525"/>
            <a:ext cx="3275886" cy="41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950" y="3514675"/>
            <a:ext cx="5360549" cy="15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Polimorfismo Estático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70950"/>
            <a:ext cx="3333819" cy="39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949" y="2862949"/>
            <a:ext cx="5233000" cy="21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Complexidade das Soluções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Google Shape;208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09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A primeira estratégia possui complexidade assintótica </a:t>
                </a:r>
                <a14:m>
                  <m:oMath xmlns:m="http://schemas.openxmlformats.org/officeDocument/2006/math">
                    <m:r>
                      <a:rPr lang="pt-BR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ar-A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sSup>
                              <m:sSupPr>
                                <m:ctrlP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ar-A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∙</m:t>
                            </m:r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f>
                              <m:fPr>
                                <m:ctrlP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ar-A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ar-A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ar-A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ar-A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ar-A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ar-A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ar-AE" dirty="0"/>
                  <a:t>. </a:t>
                </a:r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pt-BR" dirty="0"/>
                  <a:t>Onde </a:t>
                </a:r>
                <a:r>
                  <a:rPr lang="pt-BR" i="1" dirty="0"/>
                  <a:t>n</a:t>
                </a:r>
                <a:r>
                  <a:rPr lang="pt-BR" dirty="0"/>
                  <a:t> é o número de casas.</a:t>
                </a:r>
                <a:endParaRPr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pt-BR" dirty="0"/>
                  <a:t>Já a segunda solução possui complexidade assintótica dada por </a:t>
                </a:r>
                <a:r>
                  <a:rPr lang="pt-BR" b="1" i="1" dirty="0"/>
                  <a:t>O(N.|</a:t>
                </a:r>
                <a:r>
                  <a:rPr lang="pt-BR" b="1" i="1" dirty="0" err="1"/>
                  <a:t>E|log|E</a:t>
                </a:r>
                <a:r>
                  <a:rPr lang="pt-BR" b="1" i="1" dirty="0"/>
                  <a:t>| + N²)</a:t>
                </a:r>
                <a:r>
                  <a:rPr lang="pt-BR" dirty="0"/>
                  <a:t>. </a:t>
                </a:r>
                <a:endParaRPr dirty="0"/>
              </a:p>
              <a:p>
                <a:pPr marL="0" lvl="0" indent="0" algn="l" rtl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pt-BR" dirty="0"/>
                  <a:t>Onde </a:t>
                </a:r>
                <a:r>
                  <a:rPr lang="pt-BR" b="1" i="1" dirty="0"/>
                  <a:t>N</a:t>
                </a:r>
                <a:r>
                  <a:rPr lang="pt-BR" dirty="0"/>
                  <a:t> é o número de árvores geradoras do grafo representando todas as conexões das casas e </a:t>
                </a:r>
                <a:r>
                  <a:rPr lang="pt-BR" b="1" i="1" dirty="0"/>
                  <a:t>|E|</a:t>
                </a:r>
                <a:r>
                  <a:rPr lang="pt-BR" dirty="0"/>
                  <a:t> é o número de arestas desse grafo.</a:t>
                </a:r>
                <a:endParaRPr dirty="0"/>
              </a:p>
            </p:txBody>
          </p:sp>
        </mc:Choice>
        <mc:Fallback>
          <p:sp>
            <p:nvSpPr>
              <p:cNvPr id="208" name="Google Shape;208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9909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de tempos (processador de 4 GHz)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983624"/>
            <a:ext cx="8356500" cy="41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221" name="Google Shape;221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err="1"/>
              <a:t>Cormen</a:t>
            </a:r>
            <a:r>
              <a:rPr lang="pt-BR" dirty="0"/>
              <a:t>, T. H., </a:t>
            </a:r>
            <a:r>
              <a:rPr lang="pt-BR" dirty="0" err="1"/>
              <a:t>Leiserson</a:t>
            </a:r>
            <a:r>
              <a:rPr lang="pt-BR" dirty="0"/>
              <a:t>, C. E., </a:t>
            </a:r>
            <a:r>
              <a:rPr lang="pt-BR" dirty="0" err="1"/>
              <a:t>Rivest</a:t>
            </a:r>
            <a:r>
              <a:rPr lang="pt-BR" dirty="0"/>
              <a:t>, R. L., </a:t>
            </a:r>
            <a:r>
              <a:rPr lang="pt-BR" dirty="0" err="1"/>
              <a:t>and</a:t>
            </a:r>
            <a:r>
              <a:rPr lang="pt-BR" dirty="0"/>
              <a:t> Stein, C. (2009). </a:t>
            </a:r>
            <a:r>
              <a:rPr lang="pt-BR" dirty="0" err="1"/>
              <a:t>Introduction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Algorithms</a:t>
            </a:r>
            <a:r>
              <a:rPr lang="pt-BR" dirty="0"/>
              <a:t>. The MIT Press, 3th </a:t>
            </a:r>
            <a:r>
              <a:rPr lang="pt-BR" dirty="0" err="1"/>
              <a:t>edition</a:t>
            </a:r>
            <a:r>
              <a:rPr lang="pt-BR" dirty="0"/>
              <a:t>.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dirty="0" err="1"/>
              <a:t>Sörensen</a:t>
            </a:r>
            <a:r>
              <a:rPr lang="pt-BR" dirty="0"/>
              <a:t>, K.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Janssens</a:t>
            </a:r>
            <a:r>
              <a:rPr lang="pt-BR" dirty="0"/>
              <a:t>, G. K. (2005).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algorithm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generate</a:t>
            </a:r>
            <a:r>
              <a:rPr lang="pt-BR" dirty="0"/>
              <a:t>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spanning</a:t>
            </a:r>
            <a:r>
              <a:rPr lang="pt-BR" dirty="0"/>
              <a:t> </a:t>
            </a:r>
            <a:r>
              <a:rPr lang="pt-BR" dirty="0" err="1"/>
              <a:t>trees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</a:t>
            </a:r>
            <a:r>
              <a:rPr lang="pt-BR" dirty="0" err="1"/>
              <a:t>graph</a:t>
            </a:r>
            <a:r>
              <a:rPr lang="pt-BR" dirty="0"/>
              <a:t> in </a:t>
            </a:r>
            <a:r>
              <a:rPr lang="pt-BR" dirty="0" err="1"/>
              <a:t>order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increasing</a:t>
            </a:r>
            <a:r>
              <a:rPr lang="pt-BR" dirty="0"/>
              <a:t> cost. SciELO.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Solução Simples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Solução Aprimorada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b="1" dirty="0"/>
              <a:t>Solução Simples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Solução Aprimorada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 - Solução Simples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 solução se baseia na estratégia de testar todas as possíveis árvores e consiste no seguinte funcionamento:</a:t>
            </a:r>
            <a:endParaRPr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Realiza a leitura do arquivo de entrada, armazenando o número de casas, o máximo de conexões permitidas por casa e as arestas representando o custo de conexão de duas casas.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 - Solução Simples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 solução se baseia na estratégia de testar todas as possíveis árvores e consiste no seguinte funcionamento:</a:t>
            </a:r>
            <a:endParaRPr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Realiza a leitura do arquivo de entrada, armazenando o número de casas, o máximo de conexões permitidas por casa e as arestas representando o custo de conexão de duas casas.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Calcula o número de possibilidades de arestas conectadas.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 - Solução Simples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 solução se baseia na estratégia de testar todas as possíveis árvores e consiste no seguinte funcionamento:</a:t>
            </a:r>
            <a:endParaRPr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Realiza a leitura do arquivo de entrada, armazenando o número de casas, o máximo de conexões permitidas por casa e as arestas representando o custo de conexão de duas casas.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Calcula o número de possibilidades de arestas conectadas.</a:t>
            </a:r>
            <a:endParaRPr dirty="0"/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dirty="0"/>
              <a:t>Por exemplo, para </a:t>
            </a:r>
            <a:r>
              <a:rPr lang="pt-BR" i="1" dirty="0"/>
              <a:t>n=5</a:t>
            </a:r>
            <a:r>
              <a:rPr lang="pt-BR" dirty="0"/>
              <a:t>, teríamos o número de arestas igual a </a:t>
            </a:r>
            <a:r>
              <a:rPr lang="pt-BR" i="1" dirty="0"/>
              <a:t>n(n-1)/2 = 5*4/2 = 10</a:t>
            </a:r>
            <a:r>
              <a:rPr lang="pt-BR" dirty="0"/>
              <a:t> arestas e o número de possibilidades igual a </a:t>
            </a:r>
            <a:r>
              <a:rPr lang="pt-BR" i="1" dirty="0"/>
              <a:t>2^10 = 1024</a:t>
            </a:r>
            <a:r>
              <a:rPr lang="pt-BR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 - Solução Simples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 solução se baseia na estratégia de testar todas as possíveis árvores e consiste no seguinte funcionamento:</a:t>
            </a:r>
            <a:endParaRPr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Realiza a leitura do arquivo de entrada, armazenando o número de casas, o máximo de conexões permitidas por casa e as arestas representando o custo de conexão de duas casas.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Calcula o número de possibilidades de arestas conectadas.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São testadas todas as possibilidades, analisando exclusivamente as que atenderem ao critério de ter apenas </a:t>
            </a:r>
            <a:r>
              <a:rPr lang="pt-BR" i="1" dirty="0"/>
              <a:t>n-1</a:t>
            </a:r>
            <a:r>
              <a:rPr lang="pt-BR" dirty="0"/>
              <a:t> arestas, e adiciona essas arestas caso não formem ciclo e não ultrapassem o limite de conexões permitido.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Resolução do Problema - Solução Simples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 solução se baseia na estratégia de testar todas as possíveis árvores e consiste no seguinte funcionamento:</a:t>
            </a:r>
            <a:endParaRPr dirty="0"/>
          </a:p>
          <a:p>
            <a:pPr marL="457200" lvl="0" indent="-342900" algn="just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Realiza a leitura do arquivo de entrada, armazenando o número de casas, o máximo de conexões permitidas por casa e as arestas representando o custo de conexão de duas casas.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Calcula o número de possibilidades de arestas conectadas.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São testadas todas as possibilidades, analisando exclusivamente as que atenderem ao critério de ter apenas </a:t>
            </a:r>
            <a:r>
              <a:rPr lang="pt-BR" i="1" dirty="0"/>
              <a:t>n-1</a:t>
            </a:r>
            <a:r>
              <a:rPr lang="pt-BR" dirty="0"/>
              <a:t> arestas, e adiciona essas arestas caso não formem ciclo e não ultrapassem o limite de conexões permitido.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/>
              <a:t>Armazena o custo e o índice da árvore caso esse custo seja menor do que menor custo já encontrado.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1435</Words>
  <Application>Microsoft Office PowerPoint</Application>
  <PresentationFormat>Apresentação na tela (16:9)</PresentationFormat>
  <Paragraphs>87</Paragraphs>
  <Slides>28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EB Garamond</vt:lpstr>
      <vt:lpstr>Times New Roman</vt:lpstr>
      <vt:lpstr>Arial</vt:lpstr>
      <vt:lpstr>Cambria Math</vt:lpstr>
      <vt:lpstr>Simple Light</vt:lpstr>
      <vt:lpstr>Projeto Final - EDBII &amp; LPII</vt:lpstr>
      <vt:lpstr>Introdução </vt:lpstr>
      <vt:lpstr>Resolução do Problema </vt:lpstr>
      <vt:lpstr>Resolução do Problema </vt:lpstr>
      <vt:lpstr>Resolução do Problema - Solução Simples </vt:lpstr>
      <vt:lpstr>Resolução do Problema - Solução Simples </vt:lpstr>
      <vt:lpstr>Resolução do Problema - Solução Simples </vt:lpstr>
      <vt:lpstr>Resolução do Problema - Solução Simples </vt:lpstr>
      <vt:lpstr>Resolução do Problema - Solução Simples </vt:lpstr>
      <vt:lpstr>Resolução do Problema - Solução Simples </vt:lpstr>
      <vt:lpstr>Resolução do Problema </vt:lpstr>
      <vt:lpstr>Resolução do Problema - Solução Aprimorada </vt:lpstr>
      <vt:lpstr>Resolução do Problema - Solução Aprimorada </vt:lpstr>
      <vt:lpstr>Resolução do Problema - Solução Aprimorada </vt:lpstr>
      <vt:lpstr>Estruturas de Dados Utilizadas  </vt:lpstr>
      <vt:lpstr>Estruturas de Dados Utilizadas  </vt:lpstr>
      <vt:lpstr>Estruturas de Dados Utilizadas - Simples  </vt:lpstr>
      <vt:lpstr>Estruturas de Dados Utilizadas  </vt:lpstr>
      <vt:lpstr>Estruturas de Dados Utilizadas - Avançadas  </vt:lpstr>
      <vt:lpstr>Padrão de projeto MVC  </vt:lpstr>
      <vt:lpstr>Diagrama de Classes  </vt:lpstr>
      <vt:lpstr>Tratamento de Exceções  </vt:lpstr>
      <vt:lpstr>Classe abstrata e Herança  </vt:lpstr>
      <vt:lpstr>Interface e Polimorfismo Dinâmico  </vt:lpstr>
      <vt:lpstr>Polimorfismo Estático  </vt:lpstr>
      <vt:lpstr>Complexidade das Soluções  </vt:lpstr>
      <vt:lpstr>Comparação de tempos (processador de 4 GHz)  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EDBII &amp; LPII</dc:title>
  <cp:lastModifiedBy>Rute Pinheiro</cp:lastModifiedBy>
  <cp:revision>2</cp:revision>
  <dcterms:modified xsi:type="dcterms:W3CDTF">2022-12-13T09:09:19Z</dcterms:modified>
</cp:coreProperties>
</file>